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w" panose="020B0604020202020204" charset="0"/>
      <p:regular r:id="rId9"/>
    </p:embeddedFont>
    <p:embeddedFont>
      <p:font typeface="Now Bold" panose="020B0604020202020204" charset="0"/>
      <p:regular r:id="rId10"/>
    </p:embeddedFont>
    <p:embeddedFont>
      <p:font typeface="Now Heavy" panose="020B0604020202020204" charset="0"/>
      <p:regular r:id="rId11"/>
    </p:embeddedFont>
    <p:embeddedFont>
      <p:font typeface="Roca One Heavy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svg"/><Relationship Id="rId3" Type="http://schemas.openxmlformats.org/officeDocument/2006/relationships/image" Target="../media/image15.svg"/><Relationship Id="rId7" Type="http://schemas.openxmlformats.org/officeDocument/2006/relationships/image" Target="../media/image2.sv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13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20.png"/><Relationship Id="rId12" Type="http://schemas.openxmlformats.org/officeDocument/2006/relationships/image" Target="../media/image2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svg"/><Relationship Id="rId10" Type="http://schemas.openxmlformats.org/officeDocument/2006/relationships/image" Target="../media/image25.sv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svg"/><Relationship Id="rId7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A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5651">
            <a:off x="-374163" y="7063110"/>
            <a:ext cx="3363430" cy="4223485"/>
          </a:xfrm>
          <a:custGeom>
            <a:avLst/>
            <a:gdLst/>
            <a:ahLst/>
            <a:cxnLst/>
            <a:rect l="l" t="t" r="r" b="b"/>
            <a:pathLst>
              <a:path w="3363430" h="4223485">
                <a:moveTo>
                  <a:pt x="0" y="0"/>
                </a:moveTo>
                <a:lnTo>
                  <a:pt x="3363430" y="0"/>
                </a:lnTo>
                <a:lnTo>
                  <a:pt x="3363430" y="4223485"/>
                </a:lnTo>
                <a:lnTo>
                  <a:pt x="0" y="422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63469">
            <a:off x="699475" y="1272652"/>
            <a:ext cx="16255606" cy="7982552"/>
            <a:chOff x="0" y="0"/>
            <a:chExt cx="4281312" cy="21024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1312" cy="2102401"/>
            </a:xfrm>
            <a:custGeom>
              <a:avLst/>
              <a:gdLst/>
              <a:ahLst/>
              <a:cxnLst/>
              <a:rect l="l" t="t" r="r" b="b"/>
              <a:pathLst>
                <a:path w="4281312" h="2102401">
                  <a:moveTo>
                    <a:pt x="0" y="0"/>
                  </a:moveTo>
                  <a:lnTo>
                    <a:pt x="4281312" y="0"/>
                  </a:lnTo>
                  <a:lnTo>
                    <a:pt x="4281312" y="2102401"/>
                  </a:lnTo>
                  <a:lnTo>
                    <a:pt x="0" y="2102401"/>
                  </a:lnTo>
                  <a:close/>
                </a:path>
              </a:pathLst>
            </a:custGeom>
            <a:solidFill>
              <a:srgbClr val="FCFBF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281312" cy="2073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53988">
            <a:off x="13519037" y="3915441"/>
            <a:ext cx="5448532" cy="4937732"/>
          </a:xfrm>
          <a:custGeom>
            <a:avLst/>
            <a:gdLst/>
            <a:ahLst/>
            <a:cxnLst/>
            <a:rect l="l" t="t" r="r" b="b"/>
            <a:pathLst>
              <a:path w="5448532" h="4937732">
                <a:moveTo>
                  <a:pt x="0" y="0"/>
                </a:moveTo>
                <a:lnTo>
                  <a:pt x="5448532" y="0"/>
                </a:lnTo>
                <a:lnTo>
                  <a:pt x="5448532" y="4937732"/>
                </a:lnTo>
                <a:lnTo>
                  <a:pt x="0" y="493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799252">
            <a:off x="-648845" y="-154798"/>
            <a:ext cx="3658709" cy="1234814"/>
          </a:xfrm>
          <a:custGeom>
            <a:avLst/>
            <a:gdLst/>
            <a:ahLst/>
            <a:cxnLst/>
            <a:rect l="l" t="t" r="r" b="b"/>
            <a:pathLst>
              <a:path w="3658709" h="1234814">
                <a:moveTo>
                  <a:pt x="0" y="0"/>
                </a:moveTo>
                <a:lnTo>
                  <a:pt x="3658709" y="0"/>
                </a:lnTo>
                <a:lnTo>
                  <a:pt x="3658709" y="1234814"/>
                </a:lnTo>
                <a:lnTo>
                  <a:pt x="0" y="1234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16278">
            <a:off x="10442914" y="8763903"/>
            <a:ext cx="3829835" cy="988794"/>
          </a:xfrm>
          <a:custGeom>
            <a:avLst/>
            <a:gdLst/>
            <a:ahLst/>
            <a:cxnLst/>
            <a:rect l="l" t="t" r="r" b="b"/>
            <a:pathLst>
              <a:path w="3829835" h="988794">
                <a:moveTo>
                  <a:pt x="0" y="0"/>
                </a:moveTo>
                <a:lnTo>
                  <a:pt x="3829835" y="0"/>
                </a:lnTo>
                <a:lnTo>
                  <a:pt x="3829835" y="988794"/>
                </a:lnTo>
                <a:lnTo>
                  <a:pt x="0" y="9887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262115">
            <a:off x="11282301" y="2160614"/>
            <a:ext cx="7354870" cy="5852290"/>
            <a:chOff x="0" y="0"/>
            <a:chExt cx="102148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1487" cy="812800"/>
            </a:xfrm>
            <a:custGeom>
              <a:avLst/>
              <a:gdLst/>
              <a:ahLst/>
              <a:cxnLst/>
              <a:rect l="l" t="t" r="r" b="b"/>
              <a:pathLst>
                <a:path w="1021487" h="812800">
                  <a:moveTo>
                    <a:pt x="0" y="0"/>
                  </a:moveTo>
                  <a:lnTo>
                    <a:pt x="1021487" y="0"/>
                  </a:lnTo>
                  <a:lnTo>
                    <a:pt x="10214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CFBF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021487" cy="784225"/>
            </a:xfrm>
            <a:prstGeom prst="rect">
              <a:avLst/>
            </a:prstGeom>
          </p:spPr>
          <p:txBody>
            <a:bodyPr lIns="52802" tIns="52802" rIns="52802" bIns="52802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74619">
            <a:off x="11570764" y="2466396"/>
            <a:ext cx="7079319" cy="5277879"/>
            <a:chOff x="0" y="0"/>
            <a:chExt cx="1090224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0224" cy="812800"/>
            </a:xfrm>
            <a:custGeom>
              <a:avLst/>
              <a:gdLst/>
              <a:ahLst/>
              <a:cxnLst/>
              <a:rect l="l" t="t" r="r" b="b"/>
              <a:pathLst>
                <a:path w="1090224" h="812800">
                  <a:moveTo>
                    <a:pt x="0" y="0"/>
                  </a:moveTo>
                  <a:lnTo>
                    <a:pt x="1090224" y="0"/>
                  </a:lnTo>
                  <a:lnTo>
                    <a:pt x="109022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50598" b="-505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1450879">
            <a:off x="16607390" y="1094854"/>
            <a:ext cx="839984" cy="1957590"/>
          </a:xfrm>
          <a:custGeom>
            <a:avLst/>
            <a:gdLst/>
            <a:ahLst/>
            <a:cxnLst/>
            <a:rect l="l" t="t" r="r" b="b"/>
            <a:pathLst>
              <a:path w="839984" h="1957590">
                <a:moveTo>
                  <a:pt x="0" y="0"/>
                </a:moveTo>
                <a:lnTo>
                  <a:pt x="839984" y="0"/>
                </a:lnTo>
                <a:lnTo>
                  <a:pt x="839984" y="1957590"/>
                </a:lnTo>
                <a:lnTo>
                  <a:pt x="0" y="1957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633632" y="3484756"/>
            <a:ext cx="8781986" cy="3558343"/>
            <a:chOff x="0" y="0"/>
            <a:chExt cx="11709315" cy="474445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61925"/>
              <a:ext cx="11709315" cy="319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9000" b="1">
                  <a:solidFill>
                    <a:srgbClr val="1B1802"/>
                  </a:solidFill>
                  <a:latin typeface="Roca One Heavy"/>
                  <a:ea typeface="Roca One Heavy"/>
                  <a:cs typeface="Roca One Heavy"/>
                  <a:sym typeface="Roca One Heavy"/>
                </a:rPr>
                <a:t>Zero to Hero AA Roadmap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426832"/>
              <a:ext cx="10995665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A flavourful journey to elevate Byte &amp; Bite to new heights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29893">
            <a:off x="2083007" y="1027757"/>
            <a:ext cx="3423594" cy="883910"/>
          </a:xfrm>
          <a:custGeom>
            <a:avLst/>
            <a:gdLst/>
            <a:ahLst/>
            <a:cxnLst/>
            <a:rect l="l" t="t" r="r" b="b"/>
            <a:pathLst>
              <a:path w="3423594" h="883910">
                <a:moveTo>
                  <a:pt x="0" y="0"/>
                </a:moveTo>
                <a:lnTo>
                  <a:pt x="3423594" y="0"/>
                </a:lnTo>
                <a:lnTo>
                  <a:pt x="3423594" y="883910"/>
                </a:lnTo>
                <a:lnTo>
                  <a:pt x="0" y="883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89305">
            <a:off x="16825028" y="1429891"/>
            <a:ext cx="3870256" cy="2322153"/>
          </a:xfrm>
          <a:custGeom>
            <a:avLst/>
            <a:gdLst/>
            <a:ahLst/>
            <a:cxnLst/>
            <a:rect l="l" t="t" r="r" b="b"/>
            <a:pathLst>
              <a:path w="3870256" h="2322153">
                <a:moveTo>
                  <a:pt x="0" y="0"/>
                </a:moveTo>
                <a:lnTo>
                  <a:pt x="3870255" y="0"/>
                </a:lnTo>
                <a:lnTo>
                  <a:pt x="3870255" y="2322153"/>
                </a:lnTo>
                <a:lnTo>
                  <a:pt x="0" y="232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40080" y="5143500"/>
            <a:ext cx="2482277" cy="837768"/>
          </a:xfrm>
          <a:custGeom>
            <a:avLst/>
            <a:gdLst/>
            <a:ahLst/>
            <a:cxnLst/>
            <a:rect l="l" t="t" r="r" b="b"/>
            <a:pathLst>
              <a:path w="2482277" h="837768">
                <a:moveTo>
                  <a:pt x="0" y="0"/>
                </a:moveTo>
                <a:lnTo>
                  <a:pt x="2482277" y="0"/>
                </a:lnTo>
                <a:lnTo>
                  <a:pt x="2482277" y="837768"/>
                </a:lnTo>
                <a:lnTo>
                  <a:pt x="0" y="83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935705">
            <a:off x="17055529" y="-597206"/>
            <a:ext cx="2818696" cy="3539458"/>
          </a:xfrm>
          <a:custGeom>
            <a:avLst/>
            <a:gdLst/>
            <a:ahLst/>
            <a:cxnLst/>
            <a:rect l="l" t="t" r="r" b="b"/>
            <a:pathLst>
              <a:path w="2818696" h="3539458">
                <a:moveTo>
                  <a:pt x="0" y="0"/>
                </a:moveTo>
                <a:lnTo>
                  <a:pt x="2818696" y="0"/>
                </a:lnTo>
                <a:lnTo>
                  <a:pt x="2818696" y="3539458"/>
                </a:lnTo>
                <a:lnTo>
                  <a:pt x="0" y="3539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282823">
            <a:off x="15367039" y="7622175"/>
            <a:ext cx="3163993" cy="4328846"/>
          </a:xfrm>
          <a:custGeom>
            <a:avLst/>
            <a:gdLst/>
            <a:ahLst/>
            <a:cxnLst/>
            <a:rect l="l" t="t" r="r" b="b"/>
            <a:pathLst>
              <a:path w="3163993" h="4328846">
                <a:moveTo>
                  <a:pt x="0" y="0"/>
                </a:moveTo>
                <a:lnTo>
                  <a:pt x="3163994" y="0"/>
                </a:lnTo>
                <a:lnTo>
                  <a:pt x="3163994" y="4328846"/>
                </a:lnTo>
                <a:lnTo>
                  <a:pt x="0" y="4328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00365" y="8485864"/>
            <a:ext cx="5251977" cy="4759605"/>
          </a:xfrm>
          <a:custGeom>
            <a:avLst/>
            <a:gdLst/>
            <a:ahLst/>
            <a:cxnLst/>
            <a:rect l="l" t="t" r="r" b="b"/>
            <a:pathLst>
              <a:path w="5251977" h="4759605">
                <a:moveTo>
                  <a:pt x="0" y="0"/>
                </a:moveTo>
                <a:lnTo>
                  <a:pt x="5251978" y="0"/>
                </a:lnTo>
                <a:lnTo>
                  <a:pt x="5251978" y="4759604"/>
                </a:lnTo>
                <a:lnTo>
                  <a:pt x="0" y="47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270180" y="3700708"/>
            <a:ext cx="7292917" cy="2558973"/>
            <a:chOff x="0" y="0"/>
            <a:chExt cx="1742040" cy="6112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2041" cy="611255"/>
            </a:xfrm>
            <a:custGeom>
              <a:avLst/>
              <a:gdLst/>
              <a:ahLst/>
              <a:cxnLst/>
              <a:rect l="l" t="t" r="r" b="b"/>
              <a:pathLst>
                <a:path w="1742041" h="611255">
                  <a:moveTo>
                    <a:pt x="12739" y="0"/>
                  </a:moveTo>
                  <a:lnTo>
                    <a:pt x="1729302" y="0"/>
                  </a:lnTo>
                  <a:cubicBezTo>
                    <a:pt x="1736337" y="0"/>
                    <a:pt x="1742041" y="5703"/>
                    <a:pt x="1742041" y="12739"/>
                  </a:cubicBezTo>
                  <a:lnTo>
                    <a:pt x="1742041" y="598517"/>
                  </a:lnTo>
                  <a:cubicBezTo>
                    <a:pt x="1742041" y="605552"/>
                    <a:pt x="1736337" y="611255"/>
                    <a:pt x="1729302" y="611255"/>
                  </a:cubicBezTo>
                  <a:lnTo>
                    <a:pt x="12739" y="611255"/>
                  </a:lnTo>
                  <a:cubicBezTo>
                    <a:pt x="5703" y="611255"/>
                    <a:pt x="0" y="605552"/>
                    <a:pt x="0" y="598517"/>
                  </a:cubicBezTo>
                  <a:lnTo>
                    <a:pt x="0" y="12739"/>
                  </a:lnTo>
                  <a:cubicBezTo>
                    <a:pt x="0" y="5703"/>
                    <a:pt x="5703" y="0"/>
                    <a:pt x="12739" y="0"/>
                  </a:cubicBezTo>
                  <a:close/>
                </a:path>
              </a:pathLst>
            </a:custGeom>
            <a:solidFill>
              <a:srgbClr val="F5DA1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742040" cy="73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2" indent="0" algn="ctr">
                <a:lnSpc>
                  <a:spcPts val="585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4903" y="3700708"/>
            <a:ext cx="7292917" cy="2558973"/>
            <a:chOff x="0" y="0"/>
            <a:chExt cx="1742040" cy="611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2041" cy="611255"/>
            </a:xfrm>
            <a:custGeom>
              <a:avLst/>
              <a:gdLst/>
              <a:ahLst/>
              <a:cxnLst/>
              <a:rect l="l" t="t" r="r" b="b"/>
              <a:pathLst>
                <a:path w="1742041" h="611255">
                  <a:moveTo>
                    <a:pt x="12739" y="0"/>
                  </a:moveTo>
                  <a:lnTo>
                    <a:pt x="1729302" y="0"/>
                  </a:lnTo>
                  <a:cubicBezTo>
                    <a:pt x="1736337" y="0"/>
                    <a:pt x="1742041" y="5703"/>
                    <a:pt x="1742041" y="12739"/>
                  </a:cubicBezTo>
                  <a:lnTo>
                    <a:pt x="1742041" y="598517"/>
                  </a:lnTo>
                  <a:cubicBezTo>
                    <a:pt x="1742041" y="605552"/>
                    <a:pt x="1736337" y="611255"/>
                    <a:pt x="1729302" y="611255"/>
                  </a:cubicBezTo>
                  <a:lnTo>
                    <a:pt x="12739" y="611255"/>
                  </a:lnTo>
                  <a:cubicBezTo>
                    <a:pt x="5703" y="611255"/>
                    <a:pt x="0" y="605552"/>
                    <a:pt x="0" y="598517"/>
                  </a:cubicBezTo>
                  <a:lnTo>
                    <a:pt x="0" y="12739"/>
                  </a:lnTo>
                  <a:cubicBezTo>
                    <a:pt x="0" y="5703"/>
                    <a:pt x="5703" y="0"/>
                    <a:pt x="12739" y="0"/>
                  </a:cubicBezTo>
                  <a:close/>
                </a:path>
              </a:pathLst>
            </a:custGeom>
            <a:solidFill>
              <a:srgbClr val="F5DA1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742040" cy="73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2" indent="0" algn="ctr">
                <a:lnSpc>
                  <a:spcPts val="585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39775" y="4279154"/>
            <a:ext cx="6353727" cy="138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0"/>
              </a:lnSpc>
            </a:pP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A </a:t>
            </a:r>
            <a:r>
              <a:rPr lang="en-US" sz="3000" b="1">
                <a:solidFill>
                  <a:srgbClr val="1B1802"/>
                </a:solidFill>
                <a:latin typeface="Now Bold"/>
                <a:ea typeface="Now Bold"/>
                <a:cs typeface="Now Bold"/>
                <a:sym typeface="Now Bold"/>
              </a:rPr>
              <a:t>Parallel Build</a:t>
            </a: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approach ensures balanced progress across initiatives.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94498" y="4507754"/>
            <a:ext cx="6353727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0"/>
              </a:lnSpc>
            </a:pPr>
            <a:r>
              <a:rPr lang="en-US" sz="3000" b="1">
                <a:solidFill>
                  <a:srgbClr val="1B1802"/>
                </a:solidFill>
                <a:latin typeface="Now Bold"/>
                <a:ea typeface="Now Bold"/>
                <a:cs typeface="Now Bold"/>
                <a:sym typeface="Now Bold"/>
              </a:rPr>
              <a:t>Early Wins</a:t>
            </a: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can build momentum and showcase our commitment.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70180" y="6436683"/>
            <a:ext cx="7292917" cy="2558973"/>
            <a:chOff x="0" y="0"/>
            <a:chExt cx="1742040" cy="6112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2041" cy="611255"/>
            </a:xfrm>
            <a:custGeom>
              <a:avLst/>
              <a:gdLst/>
              <a:ahLst/>
              <a:cxnLst/>
              <a:rect l="l" t="t" r="r" b="b"/>
              <a:pathLst>
                <a:path w="1742041" h="611255">
                  <a:moveTo>
                    <a:pt x="12739" y="0"/>
                  </a:moveTo>
                  <a:lnTo>
                    <a:pt x="1729302" y="0"/>
                  </a:lnTo>
                  <a:cubicBezTo>
                    <a:pt x="1736337" y="0"/>
                    <a:pt x="1742041" y="5703"/>
                    <a:pt x="1742041" y="12739"/>
                  </a:cubicBezTo>
                  <a:lnTo>
                    <a:pt x="1742041" y="598517"/>
                  </a:lnTo>
                  <a:cubicBezTo>
                    <a:pt x="1742041" y="605552"/>
                    <a:pt x="1736337" y="611255"/>
                    <a:pt x="1729302" y="611255"/>
                  </a:cubicBezTo>
                  <a:lnTo>
                    <a:pt x="12739" y="611255"/>
                  </a:lnTo>
                  <a:cubicBezTo>
                    <a:pt x="5703" y="611255"/>
                    <a:pt x="0" y="605552"/>
                    <a:pt x="0" y="598517"/>
                  </a:cubicBezTo>
                  <a:lnTo>
                    <a:pt x="0" y="12739"/>
                  </a:lnTo>
                  <a:cubicBezTo>
                    <a:pt x="0" y="5703"/>
                    <a:pt x="5703" y="0"/>
                    <a:pt x="12739" y="0"/>
                  </a:cubicBezTo>
                  <a:close/>
                </a:path>
              </a:pathLst>
            </a:custGeom>
            <a:solidFill>
              <a:srgbClr val="F5DA1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742040" cy="73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2" indent="0" algn="ctr">
                <a:lnSpc>
                  <a:spcPts val="585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4903" y="6436683"/>
            <a:ext cx="7292917" cy="2558973"/>
            <a:chOff x="0" y="0"/>
            <a:chExt cx="1742040" cy="6112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42041" cy="611255"/>
            </a:xfrm>
            <a:custGeom>
              <a:avLst/>
              <a:gdLst/>
              <a:ahLst/>
              <a:cxnLst/>
              <a:rect l="l" t="t" r="r" b="b"/>
              <a:pathLst>
                <a:path w="1742041" h="611255">
                  <a:moveTo>
                    <a:pt x="12739" y="0"/>
                  </a:moveTo>
                  <a:lnTo>
                    <a:pt x="1729302" y="0"/>
                  </a:lnTo>
                  <a:cubicBezTo>
                    <a:pt x="1736337" y="0"/>
                    <a:pt x="1742041" y="5703"/>
                    <a:pt x="1742041" y="12739"/>
                  </a:cubicBezTo>
                  <a:lnTo>
                    <a:pt x="1742041" y="598517"/>
                  </a:lnTo>
                  <a:cubicBezTo>
                    <a:pt x="1742041" y="605552"/>
                    <a:pt x="1736337" y="611255"/>
                    <a:pt x="1729302" y="611255"/>
                  </a:cubicBezTo>
                  <a:lnTo>
                    <a:pt x="12739" y="611255"/>
                  </a:lnTo>
                  <a:cubicBezTo>
                    <a:pt x="5703" y="611255"/>
                    <a:pt x="0" y="605552"/>
                    <a:pt x="0" y="598517"/>
                  </a:cubicBezTo>
                  <a:lnTo>
                    <a:pt x="0" y="12739"/>
                  </a:lnTo>
                  <a:cubicBezTo>
                    <a:pt x="0" y="5703"/>
                    <a:pt x="5703" y="0"/>
                    <a:pt x="12739" y="0"/>
                  </a:cubicBezTo>
                  <a:close/>
                </a:path>
              </a:pathLst>
            </a:custGeom>
            <a:solidFill>
              <a:srgbClr val="F5DA1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1742040" cy="73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2" indent="0" algn="ctr">
                <a:lnSpc>
                  <a:spcPts val="585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39775" y="7021251"/>
            <a:ext cx="6353727" cy="138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0"/>
              </a:lnSpc>
            </a:pP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Our roadmap aims for </a:t>
            </a:r>
            <a:r>
              <a:rPr lang="en-US" sz="3000" b="1">
                <a:solidFill>
                  <a:srgbClr val="1B1802"/>
                </a:solidFill>
                <a:latin typeface="Now Bold"/>
                <a:ea typeface="Now Bold"/>
                <a:cs typeface="Now Bold"/>
                <a:sym typeface="Now Bold"/>
              </a:rPr>
              <a:t>sustained growth</a:t>
            </a: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through innovation and teamwork.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94498" y="7021251"/>
            <a:ext cx="6353727" cy="138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0"/>
              </a:lnSpc>
            </a:pP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Emphasizing </a:t>
            </a:r>
            <a:r>
              <a:rPr lang="en-US" sz="3000" b="1">
                <a:solidFill>
                  <a:srgbClr val="1B1802"/>
                </a:solidFill>
                <a:latin typeface="Now Bold"/>
                <a:ea typeface="Now Bold"/>
                <a:cs typeface="Now Bold"/>
                <a:sym typeface="Now Bold"/>
              </a:rPr>
              <a:t>Culture Change</a:t>
            </a:r>
            <a:r>
              <a:rPr lang="en-US" sz="3000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fosters employee engagement and ownership.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25624" y="1319208"/>
            <a:ext cx="14036752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39"/>
              </a:lnSpc>
            </a:pPr>
            <a:r>
              <a:rPr lang="en-US" sz="6399" b="1" u="none" strike="noStrike">
                <a:solidFill>
                  <a:srgbClr val="1B1802"/>
                </a:solidFill>
                <a:latin typeface="Roca One Heavy"/>
                <a:ea typeface="Roca One Heavy"/>
                <a:cs typeface="Roca One Heavy"/>
                <a:sym typeface="Roca One Heavy"/>
              </a:rPr>
              <a:t>Key Vision &amp; Principles for ABC PLC’s Success</a:t>
            </a:r>
          </a:p>
        </p:txBody>
      </p:sp>
      <p:sp>
        <p:nvSpPr>
          <p:cNvPr id="24" name="Freeform 24"/>
          <p:cNvSpPr/>
          <p:nvPr/>
        </p:nvSpPr>
        <p:spPr>
          <a:xfrm>
            <a:off x="360054" y="7596340"/>
            <a:ext cx="668646" cy="2270094"/>
          </a:xfrm>
          <a:custGeom>
            <a:avLst/>
            <a:gdLst/>
            <a:ahLst/>
            <a:cxnLst/>
            <a:rect l="l" t="t" r="r" b="b"/>
            <a:pathLst>
              <a:path w="668646" h="2270094">
                <a:moveTo>
                  <a:pt x="0" y="0"/>
                </a:moveTo>
                <a:lnTo>
                  <a:pt x="668646" y="0"/>
                </a:lnTo>
                <a:lnTo>
                  <a:pt x="668646" y="2270093"/>
                </a:lnTo>
                <a:lnTo>
                  <a:pt x="0" y="2270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573341">
            <a:off x="-1064377" y="427372"/>
            <a:ext cx="3423594" cy="883910"/>
          </a:xfrm>
          <a:custGeom>
            <a:avLst/>
            <a:gdLst/>
            <a:ahLst/>
            <a:cxnLst/>
            <a:rect l="l" t="t" r="r" b="b"/>
            <a:pathLst>
              <a:path w="3423594" h="883910">
                <a:moveTo>
                  <a:pt x="0" y="0"/>
                </a:moveTo>
                <a:lnTo>
                  <a:pt x="3423594" y="0"/>
                </a:lnTo>
                <a:lnTo>
                  <a:pt x="3423594" y="883910"/>
                </a:lnTo>
                <a:lnTo>
                  <a:pt x="0" y="883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73158" y="-775715"/>
            <a:ext cx="2490572" cy="3407499"/>
          </a:xfrm>
          <a:custGeom>
            <a:avLst/>
            <a:gdLst/>
            <a:ahLst/>
            <a:cxnLst/>
            <a:rect l="l" t="t" r="r" b="b"/>
            <a:pathLst>
              <a:path w="2490572" h="3407499">
                <a:moveTo>
                  <a:pt x="0" y="0"/>
                </a:moveTo>
                <a:lnTo>
                  <a:pt x="2490572" y="0"/>
                </a:lnTo>
                <a:lnTo>
                  <a:pt x="2490572" y="3407499"/>
                </a:lnTo>
                <a:lnTo>
                  <a:pt x="0" y="340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0282" y="693781"/>
            <a:ext cx="16777495" cy="8899439"/>
            <a:chOff x="0" y="0"/>
            <a:chExt cx="4418764" cy="2343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8764" cy="2343885"/>
            </a:xfrm>
            <a:custGeom>
              <a:avLst/>
              <a:gdLst/>
              <a:ahLst/>
              <a:cxnLst/>
              <a:rect l="l" t="t" r="r" b="b"/>
              <a:pathLst>
                <a:path w="4418764" h="2343885">
                  <a:moveTo>
                    <a:pt x="18458" y="0"/>
                  </a:moveTo>
                  <a:lnTo>
                    <a:pt x="4400306" y="0"/>
                  </a:lnTo>
                  <a:cubicBezTo>
                    <a:pt x="4410500" y="0"/>
                    <a:pt x="4418764" y="8264"/>
                    <a:pt x="4418764" y="18458"/>
                  </a:cubicBezTo>
                  <a:lnTo>
                    <a:pt x="4418764" y="2325427"/>
                  </a:lnTo>
                  <a:cubicBezTo>
                    <a:pt x="4418764" y="2335621"/>
                    <a:pt x="4410500" y="2343885"/>
                    <a:pt x="4400306" y="2343885"/>
                  </a:cubicBezTo>
                  <a:lnTo>
                    <a:pt x="18458" y="2343885"/>
                  </a:lnTo>
                  <a:cubicBezTo>
                    <a:pt x="8264" y="2343885"/>
                    <a:pt x="0" y="2335621"/>
                    <a:pt x="0" y="2325427"/>
                  </a:cubicBezTo>
                  <a:lnTo>
                    <a:pt x="0" y="18458"/>
                  </a:lnTo>
                  <a:cubicBezTo>
                    <a:pt x="0" y="8264"/>
                    <a:pt x="8264" y="0"/>
                    <a:pt x="18458" y="0"/>
                  </a:cubicBezTo>
                  <a:close/>
                </a:path>
              </a:pathLst>
            </a:custGeom>
            <a:solidFill>
              <a:srgbClr val="D3A64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418764" cy="2315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06105" y="4123034"/>
            <a:ext cx="4519738" cy="4800061"/>
            <a:chOff x="0" y="0"/>
            <a:chExt cx="1190384" cy="1264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0384" cy="1264214"/>
            </a:xfrm>
            <a:custGeom>
              <a:avLst/>
              <a:gdLst/>
              <a:ahLst/>
              <a:cxnLst/>
              <a:rect l="l" t="t" r="r" b="b"/>
              <a:pathLst>
                <a:path w="1190384" h="1264214">
                  <a:moveTo>
                    <a:pt x="68517" y="0"/>
                  </a:moveTo>
                  <a:lnTo>
                    <a:pt x="1121867" y="0"/>
                  </a:lnTo>
                  <a:cubicBezTo>
                    <a:pt x="1140039" y="0"/>
                    <a:pt x="1157466" y="7219"/>
                    <a:pt x="1170315" y="20068"/>
                  </a:cubicBezTo>
                  <a:cubicBezTo>
                    <a:pt x="1183165" y="32917"/>
                    <a:pt x="1190384" y="50345"/>
                    <a:pt x="1190384" y="68517"/>
                  </a:cubicBezTo>
                  <a:lnTo>
                    <a:pt x="1190384" y="1195697"/>
                  </a:lnTo>
                  <a:cubicBezTo>
                    <a:pt x="1190384" y="1213869"/>
                    <a:pt x="1183165" y="1231296"/>
                    <a:pt x="1170315" y="1244146"/>
                  </a:cubicBezTo>
                  <a:cubicBezTo>
                    <a:pt x="1157466" y="1256995"/>
                    <a:pt x="1140039" y="1264214"/>
                    <a:pt x="1121867" y="1264214"/>
                  </a:cubicBezTo>
                  <a:lnTo>
                    <a:pt x="68517" y="1264214"/>
                  </a:lnTo>
                  <a:cubicBezTo>
                    <a:pt x="30676" y="1264214"/>
                    <a:pt x="0" y="1233538"/>
                    <a:pt x="0" y="1195697"/>
                  </a:cubicBezTo>
                  <a:lnTo>
                    <a:pt x="0" y="68517"/>
                  </a:lnTo>
                  <a:cubicBezTo>
                    <a:pt x="0" y="30676"/>
                    <a:pt x="30676" y="0"/>
                    <a:pt x="68517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190384" cy="1235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61044" y="4123034"/>
            <a:ext cx="4519738" cy="4800061"/>
            <a:chOff x="0" y="0"/>
            <a:chExt cx="1190384" cy="12642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0384" cy="1264214"/>
            </a:xfrm>
            <a:custGeom>
              <a:avLst/>
              <a:gdLst/>
              <a:ahLst/>
              <a:cxnLst/>
              <a:rect l="l" t="t" r="r" b="b"/>
              <a:pathLst>
                <a:path w="1190384" h="1264214">
                  <a:moveTo>
                    <a:pt x="68517" y="0"/>
                  </a:moveTo>
                  <a:lnTo>
                    <a:pt x="1121867" y="0"/>
                  </a:lnTo>
                  <a:cubicBezTo>
                    <a:pt x="1140039" y="0"/>
                    <a:pt x="1157466" y="7219"/>
                    <a:pt x="1170315" y="20068"/>
                  </a:cubicBezTo>
                  <a:cubicBezTo>
                    <a:pt x="1183165" y="32917"/>
                    <a:pt x="1190384" y="50345"/>
                    <a:pt x="1190384" y="68517"/>
                  </a:cubicBezTo>
                  <a:lnTo>
                    <a:pt x="1190384" y="1195697"/>
                  </a:lnTo>
                  <a:cubicBezTo>
                    <a:pt x="1190384" y="1213869"/>
                    <a:pt x="1183165" y="1231296"/>
                    <a:pt x="1170315" y="1244146"/>
                  </a:cubicBezTo>
                  <a:cubicBezTo>
                    <a:pt x="1157466" y="1256995"/>
                    <a:pt x="1140039" y="1264214"/>
                    <a:pt x="1121867" y="1264214"/>
                  </a:cubicBezTo>
                  <a:lnTo>
                    <a:pt x="68517" y="1264214"/>
                  </a:lnTo>
                  <a:cubicBezTo>
                    <a:pt x="30676" y="1264214"/>
                    <a:pt x="0" y="1233538"/>
                    <a:pt x="0" y="1195697"/>
                  </a:cubicBezTo>
                  <a:lnTo>
                    <a:pt x="0" y="68517"/>
                  </a:lnTo>
                  <a:cubicBezTo>
                    <a:pt x="0" y="30676"/>
                    <a:pt x="30676" y="0"/>
                    <a:pt x="68517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190384" cy="1235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84131" y="4123034"/>
            <a:ext cx="4519738" cy="4800061"/>
            <a:chOff x="0" y="0"/>
            <a:chExt cx="1190384" cy="1264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0384" cy="1264214"/>
            </a:xfrm>
            <a:custGeom>
              <a:avLst/>
              <a:gdLst/>
              <a:ahLst/>
              <a:cxnLst/>
              <a:rect l="l" t="t" r="r" b="b"/>
              <a:pathLst>
                <a:path w="1190384" h="1264214">
                  <a:moveTo>
                    <a:pt x="68517" y="0"/>
                  </a:moveTo>
                  <a:lnTo>
                    <a:pt x="1121867" y="0"/>
                  </a:lnTo>
                  <a:cubicBezTo>
                    <a:pt x="1140039" y="0"/>
                    <a:pt x="1157466" y="7219"/>
                    <a:pt x="1170315" y="20068"/>
                  </a:cubicBezTo>
                  <a:cubicBezTo>
                    <a:pt x="1183165" y="32917"/>
                    <a:pt x="1190384" y="50345"/>
                    <a:pt x="1190384" y="68517"/>
                  </a:cubicBezTo>
                  <a:lnTo>
                    <a:pt x="1190384" y="1195697"/>
                  </a:lnTo>
                  <a:cubicBezTo>
                    <a:pt x="1190384" y="1213869"/>
                    <a:pt x="1183165" y="1231296"/>
                    <a:pt x="1170315" y="1244146"/>
                  </a:cubicBezTo>
                  <a:cubicBezTo>
                    <a:pt x="1157466" y="1256995"/>
                    <a:pt x="1140039" y="1264214"/>
                    <a:pt x="1121867" y="1264214"/>
                  </a:cubicBezTo>
                  <a:lnTo>
                    <a:pt x="68517" y="1264214"/>
                  </a:lnTo>
                  <a:cubicBezTo>
                    <a:pt x="30676" y="1264214"/>
                    <a:pt x="0" y="1233538"/>
                    <a:pt x="0" y="1195697"/>
                  </a:cubicBezTo>
                  <a:lnTo>
                    <a:pt x="0" y="68517"/>
                  </a:lnTo>
                  <a:cubicBezTo>
                    <a:pt x="0" y="30676"/>
                    <a:pt x="30676" y="0"/>
                    <a:pt x="68517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190384" cy="1235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423421" y="7799020"/>
            <a:ext cx="668646" cy="2270094"/>
          </a:xfrm>
          <a:custGeom>
            <a:avLst/>
            <a:gdLst/>
            <a:ahLst/>
            <a:cxnLst/>
            <a:rect l="l" t="t" r="r" b="b"/>
            <a:pathLst>
              <a:path w="668646" h="2270094">
                <a:moveTo>
                  <a:pt x="0" y="0"/>
                </a:moveTo>
                <a:lnTo>
                  <a:pt x="668645" y="0"/>
                </a:lnTo>
                <a:lnTo>
                  <a:pt x="668645" y="2270094"/>
                </a:lnTo>
                <a:lnTo>
                  <a:pt x="0" y="227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60342" y="1571168"/>
            <a:ext cx="13218219" cy="1891325"/>
            <a:chOff x="0" y="0"/>
            <a:chExt cx="17624292" cy="25217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394218"/>
              <a:ext cx="17624292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</a:pPr>
              <a:r>
                <a:rPr lang="en-US" sz="26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We deliver impact through focused parallel waves, de-risk initiatives with feasibility and value scoring, and align deliverables to scale high-value use cases.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7150"/>
              <a:ext cx="17624292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39"/>
                </a:lnSpc>
              </a:pPr>
              <a:r>
                <a:rPr lang="en-US" sz="6399" b="1">
                  <a:solidFill>
                    <a:srgbClr val="1B1802"/>
                  </a:solidFill>
                  <a:latin typeface="Roca One Heavy"/>
                  <a:ea typeface="Roca One Heavy"/>
                  <a:cs typeface="Roca One Heavy"/>
                  <a:sym typeface="Roca One Heavy"/>
                </a:rPr>
                <a:t>Vision &amp; Principles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37692" y="4546668"/>
            <a:ext cx="4336864" cy="3252352"/>
            <a:chOff x="0" y="0"/>
            <a:chExt cx="5782486" cy="43364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782486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</a:pPr>
              <a:r>
                <a:rPr lang="en-US" sz="2400" b="1">
                  <a:solidFill>
                    <a:srgbClr val="1B1802"/>
                  </a:solidFill>
                  <a:latin typeface="Now Bold"/>
                  <a:ea typeface="Now Bold"/>
                  <a:cs typeface="Now Bold"/>
                  <a:sym typeface="Now Bold"/>
                </a:rPr>
                <a:t>Early Wins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2011" y="781485"/>
              <a:ext cx="5018464" cy="355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Run work in parallel “waves”  but limit to 2–3 active builds at a time. Balance data, people, and tech growth while delivering early wins to build confidence.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35852" y="4660938"/>
            <a:ext cx="4216297" cy="3724253"/>
            <a:chOff x="0" y="0"/>
            <a:chExt cx="5621729" cy="496567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5621729" cy="460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2279" b="1">
                  <a:solidFill>
                    <a:srgbClr val="1B1802"/>
                  </a:solidFill>
                  <a:latin typeface="Now Bold"/>
                  <a:ea typeface="Now Bold"/>
                  <a:cs typeface="Now Bold"/>
                  <a:sym typeface="Now Bold"/>
                </a:rPr>
                <a:t>Feasibility &amp; Value Scoring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81611" y="964564"/>
              <a:ext cx="5058507" cy="400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3"/>
                </a:lnSpc>
              </a:pPr>
              <a:r>
                <a:rPr lang="en-US" sz="2279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Use 1–5 scoring across Tech, People, Process, and Data to de-risk initiatives. Quantify potential topline/EBITDA uplift using proven impact-estimation frames from past roadmaps.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65844" y="4815926"/>
            <a:ext cx="3912717" cy="3414277"/>
            <a:chOff x="0" y="0"/>
            <a:chExt cx="5216956" cy="4552369"/>
          </a:xfrm>
        </p:grpSpPr>
        <p:sp>
          <p:nvSpPr>
            <p:cNvPr id="26" name="TextBox 26"/>
            <p:cNvSpPr txBox="1"/>
            <p:nvPr/>
          </p:nvSpPr>
          <p:spPr>
            <a:xfrm>
              <a:off x="203280" y="-9525"/>
              <a:ext cx="4810396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2"/>
                </a:lnSpc>
                <a:spcBef>
                  <a:spcPct val="0"/>
                </a:spcBef>
              </a:pPr>
              <a:r>
                <a:rPr lang="en-US" sz="2310" b="1">
                  <a:solidFill>
                    <a:srgbClr val="1B1802"/>
                  </a:solidFill>
                  <a:latin typeface="Now Bold"/>
                  <a:ea typeface="Now Bold"/>
                  <a:cs typeface="Now Bold"/>
                  <a:sym typeface="Now Bold"/>
                </a:rPr>
                <a:t>Targeted Deliverables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97385"/>
              <a:ext cx="5216956" cy="355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Deliver outputs aligned: AA roadmap, high-impact use-case portfolio, working prototypes, and a rollout plan to scale predictive and prescriptive capabilities.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485886" y="2762837"/>
            <a:ext cx="2482277" cy="837768"/>
          </a:xfrm>
          <a:custGeom>
            <a:avLst/>
            <a:gdLst/>
            <a:ahLst/>
            <a:cxnLst/>
            <a:rect l="l" t="t" r="r" b="b"/>
            <a:pathLst>
              <a:path w="2482277" h="837768">
                <a:moveTo>
                  <a:pt x="0" y="0"/>
                </a:moveTo>
                <a:lnTo>
                  <a:pt x="2482277" y="0"/>
                </a:lnTo>
                <a:lnTo>
                  <a:pt x="2482277" y="837769"/>
                </a:lnTo>
                <a:lnTo>
                  <a:pt x="0" y="83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137692" y="8076537"/>
            <a:ext cx="4519738" cy="33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1B1802"/>
                </a:solidFill>
                <a:latin typeface="Now Bold"/>
                <a:ea typeface="Now Bold"/>
                <a:cs typeface="Now Bold"/>
                <a:sym typeface="Now Bold"/>
              </a:rPr>
              <a:t>(PREP → BUILD → SCALE)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A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92607" y="3453430"/>
            <a:ext cx="7569724" cy="1954365"/>
          </a:xfrm>
          <a:custGeom>
            <a:avLst/>
            <a:gdLst/>
            <a:ahLst/>
            <a:cxnLst/>
            <a:rect l="l" t="t" r="r" b="b"/>
            <a:pathLst>
              <a:path w="7569724" h="1954365">
                <a:moveTo>
                  <a:pt x="0" y="0"/>
                </a:moveTo>
                <a:lnTo>
                  <a:pt x="7569724" y="0"/>
                </a:lnTo>
                <a:lnTo>
                  <a:pt x="7569724" y="1954365"/>
                </a:lnTo>
                <a:lnTo>
                  <a:pt x="0" y="195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16278">
            <a:off x="12557902" y="7875998"/>
            <a:ext cx="7216262" cy="1863108"/>
          </a:xfrm>
          <a:custGeom>
            <a:avLst/>
            <a:gdLst/>
            <a:ahLst/>
            <a:cxnLst/>
            <a:rect l="l" t="t" r="r" b="b"/>
            <a:pathLst>
              <a:path w="7216262" h="1863108">
                <a:moveTo>
                  <a:pt x="0" y="0"/>
                </a:moveTo>
                <a:lnTo>
                  <a:pt x="7216262" y="0"/>
                </a:lnTo>
                <a:lnTo>
                  <a:pt x="7216262" y="1863108"/>
                </a:lnTo>
                <a:lnTo>
                  <a:pt x="0" y="1863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40931">
            <a:off x="14206164" y="3536152"/>
            <a:ext cx="4530229" cy="6600331"/>
          </a:xfrm>
          <a:custGeom>
            <a:avLst/>
            <a:gdLst/>
            <a:ahLst/>
            <a:cxnLst/>
            <a:rect l="l" t="t" r="r" b="b"/>
            <a:pathLst>
              <a:path w="5956941" h="8935411">
                <a:moveTo>
                  <a:pt x="0" y="0"/>
                </a:moveTo>
                <a:lnTo>
                  <a:pt x="5956941" y="0"/>
                </a:lnTo>
                <a:lnTo>
                  <a:pt x="5956941" y="8935411"/>
                </a:lnTo>
                <a:lnTo>
                  <a:pt x="0" y="893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527879" y="-801362"/>
            <a:ext cx="2490572" cy="3407499"/>
          </a:xfrm>
          <a:custGeom>
            <a:avLst/>
            <a:gdLst/>
            <a:ahLst/>
            <a:cxnLst/>
            <a:rect l="l" t="t" r="r" b="b"/>
            <a:pathLst>
              <a:path w="2490572" h="3407499">
                <a:moveTo>
                  <a:pt x="0" y="0"/>
                </a:moveTo>
                <a:lnTo>
                  <a:pt x="2490572" y="0"/>
                </a:lnTo>
                <a:lnTo>
                  <a:pt x="2490572" y="3407499"/>
                </a:lnTo>
                <a:lnTo>
                  <a:pt x="0" y="340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17408" y="7650993"/>
            <a:ext cx="4519738" cy="1020466"/>
            <a:chOff x="0" y="0"/>
            <a:chExt cx="1190384" cy="2687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0384" cy="268765"/>
            </a:xfrm>
            <a:custGeom>
              <a:avLst/>
              <a:gdLst/>
              <a:ahLst/>
              <a:cxnLst/>
              <a:rect l="l" t="t" r="r" b="b"/>
              <a:pathLst>
                <a:path w="1190384" h="268765">
                  <a:moveTo>
                    <a:pt x="68517" y="0"/>
                  </a:moveTo>
                  <a:lnTo>
                    <a:pt x="1121867" y="0"/>
                  </a:lnTo>
                  <a:cubicBezTo>
                    <a:pt x="1140039" y="0"/>
                    <a:pt x="1157466" y="7219"/>
                    <a:pt x="1170315" y="20068"/>
                  </a:cubicBezTo>
                  <a:cubicBezTo>
                    <a:pt x="1183165" y="32917"/>
                    <a:pt x="1190384" y="50345"/>
                    <a:pt x="1190384" y="68517"/>
                  </a:cubicBezTo>
                  <a:lnTo>
                    <a:pt x="1190384" y="200248"/>
                  </a:lnTo>
                  <a:cubicBezTo>
                    <a:pt x="1190384" y="218420"/>
                    <a:pt x="1183165" y="235847"/>
                    <a:pt x="1170315" y="248697"/>
                  </a:cubicBezTo>
                  <a:cubicBezTo>
                    <a:pt x="1157466" y="261546"/>
                    <a:pt x="1140039" y="268765"/>
                    <a:pt x="1121867" y="268765"/>
                  </a:cubicBezTo>
                  <a:lnTo>
                    <a:pt x="68517" y="268765"/>
                  </a:lnTo>
                  <a:cubicBezTo>
                    <a:pt x="30676" y="268765"/>
                    <a:pt x="0" y="238089"/>
                    <a:pt x="0" y="200248"/>
                  </a:cubicBezTo>
                  <a:lnTo>
                    <a:pt x="0" y="68517"/>
                  </a:lnTo>
                  <a:cubicBezTo>
                    <a:pt x="0" y="30676"/>
                    <a:pt x="30676" y="0"/>
                    <a:pt x="68517" y="0"/>
                  </a:cubicBezTo>
                  <a:close/>
                </a:path>
              </a:pathLst>
            </a:custGeom>
            <a:solidFill>
              <a:srgbClr val="AE512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190384" cy="240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244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DASHBOARD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813" y="8824683"/>
            <a:ext cx="4519738" cy="1020466"/>
            <a:chOff x="0" y="0"/>
            <a:chExt cx="1190384" cy="2687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0384" cy="268765"/>
            </a:xfrm>
            <a:custGeom>
              <a:avLst/>
              <a:gdLst/>
              <a:ahLst/>
              <a:cxnLst/>
              <a:rect l="l" t="t" r="r" b="b"/>
              <a:pathLst>
                <a:path w="1190384" h="268765">
                  <a:moveTo>
                    <a:pt x="68517" y="0"/>
                  </a:moveTo>
                  <a:lnTo>
                    <a:pt x="1121867" y="0"/>
                  </a:lnTo>
                  <a:cubicBezTo>
                    <a:pt x="1140039" y="0"/>
                    <a:pt x="1157466" y="7219"/>
                    <a:pt x="1170315" y="20068"/>
                  </a:cubicBezTo>
                  <a:cubicBezTo>
                    <a:pt x="1183165" y="32917"/>
                    <a:pt x="1190384" y="50345"/>
                    <a:pt x="1190384" y="68517"/>
                  </a:cubicBezTo>
                  <a:lnTo>
                    <a:pt x="1190384" y="200248"/>
                  </a:lnTo>
                  <a:cubicBezTo>
                    <a:pt x="1190384" y="218420"/>
                    <a:pt x="1183165" y="235847"/>
                    <a:pt x="1170315" y="248697"/>
                  </a:cubicBezTo>
                  <a:cubicBezTo>
                    <a:pt x="1157466" y="261546"/>
                    <a:pt x="1140039" y="268765"/>
                    <a:pt x="1121867" y="268765"/>
                  </a:cubicBezTo>
                  <a:lnTo>
                    <a:pt x="68517" y="268765"/>
                  </a:lnTo>
                  <a:cubicBezTo>
                    <a:pt x="30676" y="268765"/>
                    <a:pt x="0" y="238089"/>
                    <a:pt x="0" y="200248"/>
                  </a:cubicBezTo>
                  <a:lnTo>
                    <a:pt x="0" y="68517"/>
                  </a:lnTo>
                  <a:cubicBezTo>
                    <a:pt x="0" y="30676"/>
                    <a:pt x="30676" y="0"/>
                    <a:pt x="68517" y="0"/>
                  </a:cubicBezTo>
                  <a:close/>
                </a:path>
              </a:pathLst>
            </a:custGeom>
            <a:solidFill>
              <a:srgbClr val="AE512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190384" cy="240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2449" b="1" dirty="0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TIMELINES AND GANTT CHARTS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7097282" y="8327324"/>
            <a:ext cx="2490572" cy="3407499"/>
          </a:xfrm>
          <a:custGeom>
            <a:avLst/>
            <a:gdLst/>
            <a:ahLst/>
            <a:cxnLst/>
            <a:rect l="l" t="t" r="r" b="b"/>
            <a:pathLst>
              <a:path w="2490572" h="3407499">
                <a:moveTo>
                  <a:pt x="0" y="0"/>
                </a:moveTo>
                <a:lnTo>
                  <a:pt x="2490572" y="0"/>
                </a:lnTo>
                <a:lnTo>
                  <a:pt x="2490572" y="3407499"/>
                </a:lnTo>
                <a:lnTo>
                  <a:pt x="0" y="34074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038196" y="9258300"/>
            <a:ext cx="2482277" cy="837768"/>
          </a:xfrm>
          <a:custGeom>
            <a:avLst/>
            <a:gdLst/>
            <a:ahLst/>
            <a:cxnLst/>
            <a:rect l="l" t="t" r="r" b="b"/>
            <a:pathLst>
              <a:path w="2482277" h="837768">
                <a:moveTo>
                  <a:pt x="0" y="0"/>
                </a:moveTo>
                <a:lnTo>
                  <a:pt x="2482276" y="0"/>
                </a:lnTo>
                <a:lnTo>
                  <a:pt x="2482276" y="837768"/>
                </a:lnTo>
                <a:lnTo>
                  <a:pt x="0" y="837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B72B03B-8CFF-5883-093B-B0663956C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06" y="662437"/>
            <a:ext cx="10291192" cy="68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8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46624">
            <a:off x="14398905" y="1144247"/>
            <a:ext cx="3941787" cy="3246599"/>
          </a:xfrm>
          <a:custGeom>
            <a:avLst/>
            <a:gdLst/>
            <a:ahLst/>
            <a:cxnLst/>
            <a:rect l="l" t="t" r="r" b="b"/>
            <a:pathLst>
              <a:path w="3941787" h="3246599">
                <a:moveTo>
                  <a:pt x="0" y="0"/>
                </a:moveTo>
                <a:lnTo>
                  <a:pt x="3941787" y="0"/>
                </a:lnTo>
                <a:lnTo>
                  <a:pt x="3941787" y="3246598"/>
                </a:lnTo>
                <a:lnTo>
                  <a:pt x="0" y="324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7509" y="7632865"/>
            <a:ext cx="5134940" cy="4653539"/>
          </a:xfrm>
          <a:custGeom>
            <a:avLst/>
            <a:gdLst/>
            <a:ahLst/>
            <a:cxnLst/>
            <a:rect l="l" t="t" r="r" b="b"/>
            <a:pathLst>
              <a:path w="5134940" h="4653539">
                <a:moveTo>
                  <a:pt x="0" y="0"/>
                </a:moveTo>
                <a:lnTo>
                  <a:pt x="5134940" y="0"/>
                </a:lnTo>
                <a:lnTo>
                  <a:pt x="5134940" y="4653539"/>
                </a:lnTo>
                <a:lnTo>
                  <a:pt x="0" y="465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76270">
            <a:off x="1371792" y="9370721"/>
            <a:ext cx="1737942" cy="993607"/>
          </a:xfrm>
          <a:custGeom>
            <a:avLst/>
            <a:gdLst/>
            <a:ahLst/>
            <a:cxnLst/>
            <a:rect l="l" t="t" r="r" b="b"/>
            <a:pathLst>
              <a:path w="1737942" h="993607">
                <a:moveTo>
                  <a:pt x="0" y="0"/>
                </a:moveTo>
                <a:lnTo>
                  <a:pt x="1737942" y="0"/>
                </a:lnTo>
                <a:lnTo>
                  <a:pt x="1737942" y="993608"/>
                </a:lnTo>
                <a:lnTo>
                  <a:pt x="0" y="99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93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01508" y="661987"/>
            <a:ext cx="10520204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0"/>
              </a:lnSpc>
            </a:pPr>
            <a:r>
              <a:rPr lang="en-US" sz="4692" b="1">
                <a:solidFill>
                  <a:srgbClr val="FFFFFF"/>
                </a:solidFill>
                <a:latin typeface="Roca One Heavy"/>
                <a:ea typeface="Roca One Heavy"/>
                <a:cs typeface="Roca One Heavy"/>
                <a:sym typeface="Roca One Heavy"/>
              </a:rPr>
              <a:t>Feasibility &amp; dependencies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1784" y="1963398"/>
            <a:ext cx="4037096" cy="3180102"/>
            <a:chOff x="0" y="0"/>
            <a:chExt cx="1063268" cy="8375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3268" cy="837558"/>
            </a:xfrm>
            <a:custGeom>
              <a:avLst/>
              <a:gdLst/>
              <a:ahLst/>
              <a:cxnLst/>
              <a:rect l="l" t="t" r="r" b="b"/>
              <a:pathLst>
                <a:path w="1063268" h="837558">
                  <a:moveTo>
                    <a:pt x="76708" y="0"/>
                  </a:moveTo>
                  <a:lnTo>
                    <a:pt x="986560" y="0"/>
                  </a:lnTo>
                  <a:cubicBezTo>
                    <a:pt x="1006905" y="0"/>
                    <a:pt x="1026415" y="8082"/>
                    <a:pt x="1040801" y="22467"/>
                  </a:cubicBezTo>
                  <a:cubicBezTo>
                    <a:pt x="1055186" y="36853"/>
                    <a:pt x="1063268" y="56364"/>
                    <a:pt x="1063268" y="76708"/>
                  </a:cubicBezTo>
                  <a:lnTo>
                    <a:pt x="1063268" y="760850"/>
                  </a:lnTo>
                  <a:cubicBezTo>
                    <a:pt x="1063268" y="803214"/>
                    <a:pt x="1028925" y="837558"/>
                    <a:pt x="986560" y="837558"/>
                  </a:cubicBezTo>
                  <a:lnTo>
                    <a:pt x="76708" y="837558"/>
                  </a:lnTo>
                  <a:cubicBezTo>
                    <a:pt x="56364" y="837558"/>
                    <a:pt x="36853" y="829476"/>
                    <a:pt x="22467" y="815090"/>
                  </a:cubicBezTo>
                  <a:cubicBezTo>
                    <a:pt x="8082" y="800705"/>
                    <a:pt x="0" y="781194"/>
                    <a:pt x="0" y="760850"/>
                  </a:cubicBezTo>
                  <a:lnTo>
                    <a:pt x="0" y="76708"/>
                  </a:lnTo>
                  <a:cubicBezTo>
                    <a:pt x="0" y="56364"/>
                    <a:pt x="8082" y="36853"/>
                    <a:pt x="22467" y="22467"/>
                  </a:cubicBezTo>
                  <a:cubicBezTo>
                    <a:pt x="36853" y="8082"/>
                    <a:pt x="56364" y="0"/>
                    <a:pt x="76708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063268" cy="80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3822" y="2281189"/>
            <a:ext cx="3313021" cy="2579767"/>
            <a:chOff x="0" y="0"/>
            <a:chExt cx="4417361" cy="34396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35960"/>
              <a:ext cx="4417361" cy="2403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cultural shift to data‑driven ops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manager training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change champions per region.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4417361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>
                  <a:solidFill>
                    <a:srgbClr val="1B1802"/>
                  </a:solidFill>
                  <a:latin typeface="Now Heavy"/>
                  <a:ea typeface="Now Heavy"/>
                  <a:cs typeface="Now Heavy"/>
                  <a:sym typeface="Now Heavy"/>
                </a:rPr>
                <a:t>People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06904" y="2281189"/>
            <a:ext cx="4037096" cy="3180102"/>
            <a:chOff x="0" y="0"/>
            <a:chExt cx="1063268" cy="8375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3268" cy="837558"/>
            </a:xfrm>
            <a:custGeom>
              <a:avLst/>
              <a:gdLst/>
              <a:ahLst/>
              <a:cxnLst/>
              <a:rect l="l" t="t" r="r" b="b"/>
              <a:pathLst>
                <a:path w="1063268" h="837558">
                  <a:moveTo>
                    <a:pt x="76708" y="0"/>
                  </a:moveTo>
                  <a:lnTo>
                    <a:pt x="986560" y="0"/>
                  </a:lnTo>
                  <a:cubicBezTo>
                    <a:pt x="1006905" y="0"/>
                    <a:pt x="1026415" y="8082"/>
                    <a:pt x="1040801" y="22467"/>
                  </a:cubicBezTo>
                  <a:cubicBezTo>
                    <a:pt x="1055186" y="36853"/>
                    <a:pt x="1063268" y="56364"/>
                    <a:pt x="1063268" y="76708"/>
                  </a:cubicBezTo>
                  <a:lnTo>
                    <a:pt x="1063268" y="760850"/>
                  </a:lnTo>
                  <a:cubicBezTo>
                    <a:pt x="1063268" y="803214"/>
                    <a:pt x="1028925" y="837558"/>
                    <a:pt x="986560" y="837558"/>
                  </a:cubicBezTo>
                  <a:lnTo>
                    <a:pt x="76708" y="837558"/>
                  </a:lnTo>
                  <a:cubicBezTo>
                    <a:pt x="56364" y="837558"/>
                    <a:pt x="36853" y="829476"/>
                    <a:pt x="22467" y="815090"/>
                  </a:cubicBezTo>
                  <a:cubicBezTo>
                    <a:pt x="8082" y="800705"/>
                    <a:pt x="0" y="781194"/>
                    <a:pt x="0" y="760850"/>
                  </a:cubicBezTo>
                  <a:lnTo>
                    <a:pt x="0" y="76708"/>
                  </a:lnTo>
                  <a:cubicBezTo>
                    <a:pt x="0" y="56364"/>
                    <a:pt x="8082" y="36853"/>
                    <a:pt x="22467" y="22467"/>
                  </a:cubicBezTo>
                  <a:cubicBezTo>
                    <a:pt x="36853" y="8082"/>
                    <a:pt x="56364" y="0"/>
                    <a:pt x="76708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063268" cy="80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87923" y="2767546"/>
            <a:ext cx="3675058" cy="2217817"/>
            <a:chOff x="0" y="0"/>
            <a:chExt cx="4900078" cy="295708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35960"/>
              <a:ext cx="4900078" cy="1921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standardize POS/CRM workflows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governance &amp; model lifecycle.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4900078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>
                  <a:solidFill>
                    <a:srgbClr val="1B1802"/>
                  </a:solidFill>
                  <a:latin typeface="Now Heavy"/>
                  <a:ea typeface="Now Heavy"/>
                  <a:cs typeface="Now Heavy"/>
                  <a:sym typeface="Now Heavy"/>
                </a:rPr>
                <a:t>Process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50297" y="5704215"/>
            <a:ext cx="4037096" cy="3180102"/>
            <a:chOff x="0" y="0"/>
            <a:chExt cx="1063268" cy="8375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3268" cy="837558"/>
            </a:xfrm>
            <a:custGeom>
              <a:avLst/>
              <a:gdLst/>
              <a:ahLst/>
              <a:cxnLst/>
              <a:rect l="l" t="t" r="r" b="b"/>
              <a:pathLst>
                <a:path w="1063268" h="837558">
                  <a:moveTo>
                    <a:pt x="76708" y="0"/>
                  </a:moveTo>
                  <a:lnTo>
                    <a:pt x="986560" y="0"/>
                  </a:lnTo>
                  <a:cubicBezTo>
                    <a:pt x="1006905" y="0"/>
                    <a:pt x="1026415" y="8082"/>
                    <a:pt x="1040801" y="22467"/>
                  </a:cubicBezTo>
                  <a:cubicBezTo>
                    <a:pt x="1055186" y="36853"/>
                    <a:pt x="1063268" y="56364"/>
                    <a:pt x="1063268" y="76708"/>
                  </a:cubicBezTo>
                  <a:lnTo>
                    <a:pt x="1063268" y="760850"/>
                  </a:lnTo>
                  <a:cubicBezTo>
                    <a:pt x="1063268" y="803214"/>
                    <a:pt x="1028925" y="837558"/>
                    <a:pt x="986560" y="837558"/>
                  </a:cubicBezTo>
                  <a:lnTo>
                    <a:pt x="76708" y="837558"/>
                  </a:lnTo>
                  <a:cubicBezTo>
                    <a:pt x="56364" y="837558"/>
                    <a:pt x="36853" y="829476"/>
                    <a:pt x="22467" y="815090"/>
                  </a:cubicBezTo>
                  <a:cubicBezTo>
                    <a:pt x="8082" y="800705"/>
                    <a:pt x="0" y="781194"/>
                    <a:pt x="0" y="760850"/>
                  </a:cubicBezTo>
                  <a:lnTo>
                    <a:pt x="0" y="76708"/>
                  </a:lnTo>
                  <a:cubicBezTo>
                    <a:pt x="0" y="56364"/>
                    <a:pt x="8082" y="36853"/>
                    <a:pt x="22467" y="22467"/>
                  </a:cubicBezTo>
                  <a:cubicBezTo>
                    <a:pt x="36853" y="8082"/>
                    <a:pt x="56364" y="0"/>
                    <a:pt x="76708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063268" cy="80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20502" y="5985166"/>
            <a:ext cx="3675058" cy="2579767"/>
            <a:chOff x="0" y="0"/>
            <a:chExt cx="4900078" cy="343968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035960"/>
              <a:ext cx="4900078" cy="2403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phased integrations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IoT where needed (ovens/energy)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geo‑data providers</a:t>
              </a:r>
            </a:p>
            <a:p>
              <a:pPr marL="482537" lvl="1" indent="-241268" algn="ctr">
                <a:lnSpc>
                  <a:spcPts val="2905"/>
                </a:lnSpc>
                <a:buFont typeface="Arial"/>
                <a:buChar char="•"/>
              </a:pPr>
              <a:r>
                <a:rPr lang="en-US" sz="2235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 mobile/driver apps.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4900078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>
                  <a:solidFill>
                    <a:srgbClr val="1B1802"/>
                  </a:solidFill>
                  <a:latin typeface="Now Heavy"/>
                  <a:ea typeface="Now Heavy"/>
                  <a:cs typeface="Now Heavy"/>
                  <a:sym typeface="Now Heavy"/>
                </a:rPr>
                <a:t>Tech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6077" y="5704215"/>
            <a:ext cx="4037096" cy="3180102"/>
            <a:chOff x="0" y="0"/>
            <a:chExt cx="1063268" cy="8375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3268" cy="837558"/>
            </a:xfrm>
            <a:custGeom>
              <a:avLst/>
              <a:gdLst/>
              <a:ahLst/>
              <a:cxnLst/>
              <a:rect l="l" t="t" r="r" b="b"/>
              <a:pathLst>
                <a:path w="1063268" h="837558">
                  <a:moveTo>
                    <a:pt x="76708" y="0"/>
                  </a:moveTo>
                  <a:lnTo>
                    <a:pt x="986560" y="0"/>
                  </a:lnTo>
                  <a:cubicBezTo>
                    <a:pt x="1006905" y="0"/>
                    <a:pt x="1026415" y="8082"/>
                    <a:pt x="1040801" y="22467"/>
                  </a:cubicBezTo>
                  <a:cubicBezTo>
                    <a:pt x="1055186" y="36853"/>
                    <a:pt x="1063268" y="56364"/>
                    <a:pt x="1063268" y="76708"/>
                  </a:cubicBezTo>
                  <a:lnTo>
                    <a:pt x="1063268" y="760850"/>
                  </a:lnTo>
                  <a:cubicBezTo>
                    <a:pt x="1063268" y="803214"/>
                    <a:pt x="1028925" y="837558"/>
                    <a:pt x="986560" y="837558"/>
                  </a:cubicBezTo>
                  <a:lnTo>
                    <a:pt x="76708" y="837558"/>
                  </a:lnTo>
                  <a:cubicBezTo>
                    <a:pt x="56364" y="837558"/>
                    <a:pt x="36853" y="829476"/>
                    <a:pt x="22467" y="815090"/>
                  </a:cubicBezTo>
                  <a:cubicBezTo>
                    <a:pt x="8082" y="800705"/>
                    <a:pt x="0" y="781194"/>
                    <a:pt x="0" y="760850"/>
                  </a:cubicBezTo>
                  <a:lnTo>
                    <a:pt x="0" y="76708"/>
                  </a:lnTo>
                  <a:cubicBezTo>
                    <a:pt x="0" y="56364"/>
                    <a:pt x="8082" y="36853"/>
                    <a:pt x="22467" y="22467"/>
                  </a:cubicBezTo>
                  <a:cubicBezTo>
                    <a:pt x="36853" y="8082"/>
                    <a:pt x="56364" y="0"/>
                    <a:pt x="76708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1063268" cy="80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97096" y="6532632"/>
            <a:ext cx="3675058" cy="217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37" lvl="1" indent="-241268" algn="ctr">
              <a:lnSpc>
                <a:spcPts val="2905"/>
              </a:lnSpc>
              <a:buFont typeface="Arial"/>
              <a:buChar char="•"/>
            </a:pPr>
            <a:r>
              <a:rPr lang="en-US" sz="2235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permits &amp; real estate for expansion</a:t>
            </a:r>
          </a:p>
          <a:p>
            <a:pPr marL="482537" lvl="1" indent="-241268" algn="ctr">
              <a:lnSpc>
                <a:spcPts val="2905"/>
              </a:lnSpc>
              <a:buFont typeface="Arial"/>
              <a:buChar char="•"/>
            </a:pPr>
            <a:r>
              <a:rPr lang="en-US" sz="2235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food safety &amp; tax rules for pricing/promos</a:t>
            </a:r>
          </a:p>
          <a:p>
            <a:pPr marL="482537" lvl="1" indent="-241268" algn="ctr">
              <a:lnSpc>
                <a:spcPts val="2905"/>
              </a:lnSpc>
              <a:buFont typeface="Arial"/>
              <a:buChar char="•"/>
            </a:pPr>
            <a:r>
              <a:rPr lang="en-US" sz="2235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data‑privacy by region.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97096" y="5991774"/>
            <a:ext cx="367505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>
                <a:solidFill>
                  <a:srgbClr val="1B1802"/>
                </a:solidFill>
                <a:latin typeface="Now Heavy"/>
                <a:ea typeface="Now Heavy"/>
                <a:cs typeface="Now Heavy"/>
                <a:sym typeface="Now Heavy"/>
              </a:rPr>
              <a:t>External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591675" y="1983662"/>
            <a:ext cx="4037096" cy="3180102"/>
            <a:chOff x="0" y="0"/>
            <a:chExt cx="1063268" cy="8375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3268" cy="837558"/>
            </a:xfrm>
            <a:custGeom>
              <a:avLst/>
              <a:gdLst/>
              <a:ahLst/>
              <a:cxnLst/>
              <a:rect l="l" t="t" r="r" b="b"/>
              <a:pathLst>
                <a:path w="1063268" h="837558">
                  <a:moveTo>
                    <a:pt x="76708" y="0"/>
                  </a:moveTo>
                  <a:lnTo>
                    <a:pt x="986560" y="0"/>
                  </a:lnTo>
                  <a:cubicBezTo>
                    <a:pt x="1006905" y="0"/>
                    <a:pt x="1026415" y="8082"/>
                    <a:pt x="1040801" y="22467"/>
                  </a:cubicBezTo>
                  <a:cubicBezTo>
                    <a:pt x="1055186" y="36853"/>
                    <a:pt x="1063268" y="56364"/>
                    <a:pt x="1063268" y="76708"/>
                  </a:cubicBezTo>
                  <a:lnTo>
                    <a:pt x="1063268" y="760850"/>
                  </a:lnTo>
                  <a:cubicBezTo>
                    <a:pt x="1063268" y="803214"/>
                    <a:pt x="1028925" y="837558"/>
                    <a:pt x="986560" y="837558"/>
                  </a:cubicBezTo>
                  <a:lnTo>
                    <a:pt x="76708" y="837558"/>
                  </a:lnTo>
                  <a:cubicBezTo>
                    <a:pt x="56364" y="837558"/>
                    <a:pt x="36853" y="829476"/>
                    <a:pt x="22467" y="815090"/>
                  </a:cubicBezTo>
                  <a:cubicBezTo>
                    <a:pt x="8082" y="800705"/>
                    <a:pt x="0" y="781194"/>
                    <a:pt x="0" y="760850"/>
                  </a:cubicBezTo>
                  <a:lnTo>
                    <a:pt x="0" y="76708"/>
                  </a:lnTo>
                  <a:cubicBezTo>
                    <a:pt x="0" y="56364"/>
                    <a:pt x="8082" y="36853"/>
                    <a:pt x="22467" y="22467"/>
                  </a:cubicBezTo>
                  <a:cubicBezTo>
                    <a:pt x="36853" y="8082"/>
                    <a:pt x="56364" y="0"/>
                    <a:pt x="76708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8575"/>
              <a:ext cx="1063268" cy="808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772650" y="3051016"/>
            <a:ext cx="3675058" cy="180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37" lvl="1" indent="-241268" algn="ctr">
              <a:lnSpc>
                <a:spcPts val="2905"/>
              </a:lnSpc>
              <a:buFont typeface="Arial"/>
              <a:buChar char="•"/>
            </a:pPr>
            <a:r>
              <a:rPr lang="en-US" sz="2235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pilot with manual/lean tools where tech gaps exist</a:t>
            </a:r>
          </a:p>
          <a:p>
            <a:pPr marL="482537" lvl="1" indent="-241268" algn="ctr">
              <a:lnSpc>
                <a:spcPts val="2905"/>
              </a:lnSpc>
              <a:buFont typeface="Arial"/>
              <a:buChar char="•"/>
            </a:pPr>
            <a:r>
              <a:rPr lang="en-US" sz="2235">
                <a:solidFill>
                  <a:srgbClr val="1B1802"/>
                </a:solidFill>
                <a:latin typeface="Now"/>
                <a:ea typeface="Now"/>
                <a:cs typeface="Now"/>
                <a:sym typeface="Now"/>
              </a:rPr>
              <a:t> use alternative SaaS for speed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72650" y="2154158"/>
            <a:ext cx="367505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>
                <a:solidFill>
                  <a:srgbClr val="1B1802"/>
                </a:solidFill>
                <a:latin typeface="Now Heavy"/>
                <a:ea typeface="Now Heavy"/>
                <a:cs typeface="Now Heavy"/>
                <a:sym typeface="Now Heavy"/>
              </a:rPr>
              <a:t>Acceleration levers</a:t>
            </a:r>
          </a:p>
        </p:txBody>
      </p:sp>
      <p:sp>
        <p:nvSpPr>
          <p:cNvPr id="34" name="Freeform 34"/>
          <p:cNvSpPr/>
          <p:nvPr/>
        </p:nvSpPr>
        <p:spPr>
          <a:xfrm rot="3155352">
            <a:off x="13637964" y="677376"/>
            <a:ext cx="668646" cy="2270094"/>
          </a:xfrm>
          <a:custGeom>
            <a:avLst/>
            <a:gdLst/>
            <a:ahLst/>
            <a:cxnLst/>
            <a:rect l="l" t="t" r="r" b="b"/>
            <a:pathLst>
              <a:path w="668646" h="2270094">
                <a:moveTo>
                  <a:pt x="0" y="0"/>
                </a:moveTo>
                <a:lnTo>
                  <a:pt x="668645" y="0"/>
                </a:lnTo>
                <a:lnTo>
                  <a:pt x="668645" y="2270094"/>
                </a:lnTo>
                <a:lnTo>
                  <a:pt x="0" y="2270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A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3729">
            <a:off x="14715516" y="2267407"/>
            <a:ext cx="2960821" cy="3717926"/>
          </a:xfrm>
          <a:custGeom>
            <a:avLst/>
            <a:gdLst/>
            <a:ahLst/>
            <a:cxnLst/>
            <a:rect l="l" t="t" r="r" b="b"/>
            <a:pathLst>
              <a:path w="2960821" h="3717926">
                <a:moveTo>
                  <a:pt x="0" y="0"/>
                </a:moveTo>
                <a:lnTo>
                  <a:pt x="2960821" y="0"/>
                </a:lnTo>
                <a:lnTo>
                  <a:pt x="2960821" y="3717926"/>
                </a:lnTo>
                <a:lnTo>
                  <a:pt x="0" y="3717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43234" y="2796157"/>
            <a:ext cx="5959385" cy="5510065"/>
            <a:chOff x="0" y="0"/>
            <a:chExt cx="87908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9080" cy="812800"/>
            </a:xfrm>
            <a:custGeom>
              <a:avLst/>
              <a:gdLst/>
              <a:ahLst/>
              <a:cxnLst/>
              <a:rect l="l" t="t" r="r" b="b"/>
              <a:pathLst>
                <a:path w="879080" h="812800">
                  <a:moveTo>
                    <a:pt x="0" y="0"/>
                  </a:moveTo>
                  <a:lnTo>
                    <a:pt x="879080" y="0"/>
                  </a:lnTo>
                  <a:lnTo>
                    <a:pt x="8790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CFBF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87908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65105"/>
            <a:ext cx="9675576" cy="8756789"/>
            <a:chOff x="0" y="0"/>
            <a:chExt cx="2548300" cy="2306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48300" cy="2306315"/>
            </a:xfrm>
            <a:custGeom>
              <a:avLst/>
              <a:gdLst/>
              <a:ahLst/>
              <a:cxnLst/>
              <a:rect l="l" t="t" r="r" b="b"/>
              <a:pathLst>
                <a:path w="2548300" h="2306315">
                  <a:moveTo>
                    <a:pt x="32006" y="0"/>
                  </a:moveTo>
                  <a:lnTo>
                    <a:pt x="2516294" y="0"/>
                  </a:lnTo>
                  <a:cubicBezTo>
                    <a:pt x="2524782" y="0"/>
                    <a:pt x="2532923" y="3372"/>
                    <a:pt x="2538925" y="9374"/>
                  </a:cubicBezTo>
                  <a:cubicBezTo>
                    <a:pt x="2544928" y="15377"/>
                    <a:pt x="2548300" y="23518"/>
                    <a:pt x="2548300" y="32006"/>
                  </a:cubicBezTo>
                  <a:lnTo>
                    <a:pt x="2548300" y="2274309"/>
                  </a:lnTo>
                  <a:cubicBezTo>
                    <a:pt x="2548300" y="2282797"/>
                    <a:pt x="2544928" y="2290938"/>
                    <a:pt x="2538925" y="2296940"/>
                  </a:cubicBezTo>
                  <a:cubicBezTo>
                    <a:pt x="2532923" y="2302943"/>
                    <a:pt x="2524782" y="2306315"/>
                    <a:pt x="2516294" y="2306315"/>
                  </a:cubicBezTo>
                  <a:lnTo>
                    <a:pt x="32006" y="2306315"/>
                  </a:lnTo>
                  <a:cubicBezTo>
                    <a:pt x="23518" y="2306315"/>
                    <a:pt x="15377" y="2302943"/>
                    <a:pt x="9374" y="2296940"/>
                  </a:cubicBezTo>
                  <a:cubicBezTo>
                    <a:pt x="3372" y="2290938"/>
                    <a:pt x="0" y="2282797"/>
                    <a:pt x="0" y="2274309"/>
                  </a:cubicBezTo>
                  <a:lnTo>
                    <a:pt x="0" y="32006"/>
                  </a:lnTo>
                  <a:cubicBezTo>
                    <a:pt x="0" y="23518"/>
                    <a:pt x="3372" y="15377"/>
                    <a:pt x="9374" y="9374"/>
                  </a:cubicBezTo>
                  <a:cubicBezTo>
                    <a:pt x="15377" y="3372"/>
                    <a:pt x="23518" y="0"/>
                    <a:pt x="32006" y="0"/>
                  </a:cubicBezTo>
                  <a:close/>
                </a:path>
              </a:pathLst>
            </a:custGeom>
            <a:solidFill>
              <a:srgbClr val="FCFBF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2548300" cy="227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27378" y="3079585"/>
            <a:ext cx="5391099" cy="4943208"/>
            <a:chOff x="0" y="0"/>
            <a:chExt cx="88644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6446" cy="812800"/>
            </a:xfrm>
            <a:custGeom>
              <a:avLst/>
              <a:gdLst/>
              <a:ahLst/>
              <a:cxnLst/>
              <a:rect l="l" t="t" r="r" b="b"/>
              <a:pathLst>
                <a:path w="886446" h="812800">
                  <a:moveTo>
                    <a:pt x="0" y="0"/>
                  </a:moveTo>
                  <a:lnTo>
                    <a:pt x="886446" y="0"/>
                  </a:lnTo>
                  <a:lnTo>
                    <a:pt x="88644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9201" r="-19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134584">
            <a:off x="12798350" y="2454175"/>
            <a:ext cx="2649154" cy="683963"/>
          </a:xfrm>
          <a:custGeom>
            <a:avLst/>
            <a:gdLst/>
            <a:ahLst/>
            <a:cxnLst/>
            <a:rect l="l" t="t" r="r" b="b"/>
            <a:pathLst>
              <a:path w="2649154" h="683963">
                <a:moveTo>
                  <a:pt x="0" y="0"/>
                </a:moveTo>
                <a:lnTo>
                  <a:pt x="2649154" y="0"/>
                </a:lnTo>
                <a:lnTo>
                  <a:pt x="2649154" y="683964"/>
                </a:lnTo>
                <a:lnTo>
                  <a:pt x="0" y="68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904775" y="2581687"/>
            <a:ext cx="7923426" cy="5123626"/>
            <a:chOff x="0" y="0"/>
            <a:chExt cx="10564568" cy="683150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123861"/>
              <a:ext cx="10564568" cy="270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240"/>
                </a:lnSpc>
                <a:buFont typeface="Arial"/>
                <a:buChar char="•"/>
              </a:pPr>
              <a:r>
                <a:rPr lang="en-US" sz="24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Extend dynamic pricing to bundles/catering</a:t>
              </a:r>
            </a:p>
            <a:p>
              <a:pPr marL="518160" lvl="1" indent="-259080" algn="l">
                <a:lnSpc>
                  <a:spcPts val="3240"/>
                </a:lnSpc>
                <a:buFont typeface="Arial"/>
                <a:buChar char="•"/>
              </a:pPr>
              <a:r>
                <a:rPr lang="en-US" sz="24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Expand personalization across channels</a:t>
              </a:r>
            </a:p>
            <a:p>
              <a:pPr marL="518160" lvl="1" indent="-259080" algn="l">
                <a:lnSpc>
                  <a:spcPts val="3240"/>
                </a:lnSpc>
                <a:buFont typeface="Arial"/>
                <a:buChar char="•"/>
              </a:pPr>
              <a:r>
                <a:rPr lang="en-US" sz="24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Reuse geoanalytics for relocation/closure and micro‑market assortment</a:t>
              </a:r>
            </a:p>
            <a:p>
              <a:pPr marL="518160" lvl="1" indent="-259080" algn="l">
                <a:lnSpc>
                  <a:spcPts val="3240"/>
                </a:lnSpc>
                <a:buFont typeface="Arial"/>
                <a:buChar char="•"/>
              </a:pPr>
              <a:r>
                <a:rPr lang="en-US" sz="2400">
                  <a:solidFill>
                    <a:srgbClr val="1B1802"/>
                  </a:solidFill>
                  <a:latin typeface="Now"/>
                  <a:ea typeface="Now"/>
                  <a:cs typeface="Now"/>
                  <a:sym typeface="Now"/>
                </a:rPr>
                <a:t>energy analytics → sustainability marketing. 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10564568" cy="3594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39"/>
                </a:lnSpc>
              </a:pPr>
              <a:r>
                <a:rPr lang="en-US" sz="6399" b="1">
                  <a:solidFill>
                    <a:srgbClr val="1B1802"/>
                  </a:solidFill>
                  <a:latin typeface="Roca One Heavy"/>
                  <a:ea typeface="Roca One Heavy"/>
                  <a:cs typeface="Roca One Heavy"/>
                  <a:sym typeface="Roca One Heavy"/>
                </a:rPr>
                <a:t>Scaling &amp; innovation playbook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A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4963" y="1773721"/>
            <a:ext cx="3658074" cy="5487111"/>
          </a:xfrm>
          <a:custGeom>
            <a:avLst/>
            <a:gdLst/>
            <a:ahLst/>
            <a:cxnLst/>
            <a:rect l="l" t="t" r="r" b="b"/>
            <a:pathLst>
              <a:path w="3658074" h="5487111">
                <a:moveTo>
                  <a:pt x="0" y="0"/>
                </a:moveTo>
                <a:lnTo>
                  <a:pt x="3658074" y="0"/>
                </a:lnTo>
                <a:lnTo>
                  <a:pt x="3658074" y="5487112"/>
                </a:lnTo>
                <a:lnTo>
                  <a:pt x="0" y="548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86291" y="6188591"/>
            <a:ext cx="1915418" cy="33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449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0f1383e-0cf1-49d7-bb8e-31d3dc5215a9}" enabled="1" method="Privileged" siteId="{9d95cde8-c4ec-4b9c-8ee2-249d44b79ac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331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Now Bold</vt:lpstr>
      <vt:lpstr>Roca One Heavy</vt:lpstr>
      <vt:lpstr>Now</vt:lpstr>
      <vt:lpstr>Now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Zero to Hero AA Roadmap</dc:title>
  <dc:creator>Tharushika Hettiarachchi</dc:creator>
  <dc:description>Presentation - Zero to Hero AA Roadmap</dc:description>
  <cp:lastModifiedBy>Tharushika Hettiarachchi</cp:lastModifiedBy>
  <cp:revision>4</cp:revision>
  <dcterms:created xsi:type="dcterms:W3CDTF">2006-08-16T00:00:00Z</dcterms:created>
  <dcterms:modified xsi:type="dcterms:W3CDTF">2025-08-16T04:39:24Z</dcterms:modified>
  <dc:identifier>DAGwKIWQAnA</dc:identifier>
</cp:coreProperties>
</file>